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3" r:id="rId2"/>
  </p:sldMasterIdLst>
  <p:notesMasterIdLst>
    <p:notesMasterId r:id="rId8"/>
  </p:notesMasterIdLst>
  <p:handoutMasterIdLst>
    <p:handoutMasterId r:id="rId9"/>
  </p:handoutMasterIdLst>
  <p:sldIdLst>
    <p:sldId id="490" r:id="rId3"/>
    <p:sldId id="584" r:id="rId4"/>
    <p:sldId id="585" r:id="rId5"/>
    <p:sldId id="586" r:id="rId6"/>
    <p:sldId id="581" r:id="rId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711FD6A-9DB4-4282-B2E7-E0A1001D8C70}">
          <p14:sldIdLst>
            <p14:sldId id="490"/>
            <p14:sldId id="584"/>
            <p14:sldId id="585"/>
            <p14:sldId id="586"/>
            <p14:sldId id="58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7F808"/>
    <a:srgbClr val="EB07DB"/>
    <a:srgbClr val="CB1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6" autoAdjust="0"/>
    <p:restoredTop sz="98865" autoAdjust="0"/>
  </p:normalViewPr>
  <p:slideViewPr>
    <p:cSldViewPr>
      <p:cViewPr varScale="1">
        <p:scale>
          <a:sx n="74" d="100"/>
          <a:sy n="74" d="100"/>
        </p:scale>
        <p:origin x="-13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48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8006C-2BE0-4A8C-8061-4CF92E7BAE61}" type="datetimeFigureOut">
              <a:rPr lang="ru-RU" smtClean="0"/>
              <a:t>10.03.2016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91C22-508E-4282-82CB-331A3B4A8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1652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41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411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2B645F7F-082E-47EF-836A-93FB3759D6E5}" type="datetimeFigureOut">
              <a:rPr lang="de-DE" smtClean="0"/>
              <a:t>10.03.2016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BE1E2233-D160-48F3-ABD7-48CD222243B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68319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95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9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pic>
        <p:nvPicPr>
          <p:cNvPr id="6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when 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75238"/>
            <a:ext cx="3810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719138" y="2068513"/>
            <a:ext cx="7700962" cy="134937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en-US" noProof="0" smtClean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19138" y="3508375"/>
            <a:ext cx="7700962" cy="1439863"/>
          </a:xfrm>
        </p:spPr>
        <p:txBody>
          <a:bodyPr/>
          <a:lstStyle>
            <a:lvl1pPr algn="ctr">
              <a:defRPr sz="2800" b="0"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89278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78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ogo_Leica_Geosyste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de-CH"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9586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720725" y="1570370"/>
            <a:ext cx="3927475" cy="42545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2"/>
          </p:nvPr>
        </p:nvSpPr>
        <p:spPr>
          <a:xfrm>
            <a:off x="4838700" y="1570370"/>
            <a:ext cx="3978275" cy="42545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5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3463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20725" y="2190750"/>
            <a:ext cx="3927475" cy="36766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838700" y="2190750"/>
            <a:ext cx="3978275" cy="36766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766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6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271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25462"/>
          </a:xfrm>
        </p:spPr>
        <p:txBody>
          <a:bodyPr/>
          <a:lstStyle>
            <a:lvl1pPr marL="0" indent="0">
              <a:buNone/>
              <a:defRPr sz="16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43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574800"/>
            <a:ext cx="3973512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12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  <a:endParaRPr lang="de-CH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0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624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9138" y="1574800"/>
            <a:ext cx="3971925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9138" y="3797300"/>
            <a:ext cx="3971925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174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pic>
        <p:nvPicPr>
          <p:cNvPr id="6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C:\Users\heie\Desktop\Endorsement Suite complete\Endorsement-Suite-For-Digital\150px\White Flag Outlined\Left\FULL COLOUR\HEX-150px-L-primary_endorse_flag-white-FULL_COLOUR-RGB-outlin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8063"/>
            <a:ext cx="72866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when 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75238"/>
            <a:ext cx="38100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719138" y="2068513"/>
            <a:ext cx="7700962" cy="134937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en-US" noProof="0" smtClean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19138" y="3508375"/>
            <a:ext cx="7700962" cy="1439863"/>
          </a:xfrm>
        </p:spPr>
        <p:txBody>
          <a:bodyPr/>
          <a:lstStyle>
            <a:lvl1pPr algn="ctr">
              <a:defRPr sz="2800" b="0"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827270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414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ogo_Leica_Geosystem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de-CH"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64975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1"/>
          </p:nvPr>
        </p:nvSpPr>
        <p:spPr>
          <a:xfrm>
            <a:off x="720725" y="1570370"/>
            <a:ext cx="3927475" cy="42545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2"/>
          </p:nvPr>
        </p:nvSpPr>
        <p:spPr>
          <a:xfrm>
            <a:off x="4838700" y="1570370"/>
            <a:ext cx="3978275" cy="42545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078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3463" y="1587499"/>
            <a:ext cx="3970800" cy="587375"/>
          </a:xfrm>
        </p:spPr>
        <p:txBody>
          <a:bodyPr/>
          <a:lstStyle>
            <a:lvl1pPr marL="0" indent="0">
              <a:lnSpc>
                <a:spcPts val="2300"/>
              </a:lnSpc>
              <a:spcBef>
                <a:spcPts val="400"/>
              </a:spcBef>
              <a:buNone/>
              <a:defRPr lang="en-US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20725" y="2190750"/>
            <a:ext cx="3927475" cy="36766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838700" y="2190750"/>
            <a:ext cx="3978275" cy="36766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302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5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314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25462"/>
          </a:xfrm>
        </p:spPr>
        <p:txBody>
          <a:bodyPr/>
          <a:lstStyle>
            <a:lvl1pPr marL="0" indent="0">
              <a:buNone/>
              <a:defRPr sz="16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497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843463" y="1574800"/>
            <a:ext cx="3973512" cy="429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881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19138" y="1574800"/>
            <a:ext cx="8097837" cy="4292600"/>
          </a:xfrm>
        </p:spPr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  <a:endParaRPr lang="de-CH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0559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19138" y="1574800"/>
            <a:ext cx="3971925" cy="42926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04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19138" y="539750"/>
            <a:ext cx="8097837" cy="90011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19138" y="1574800"/>
            <a:ext cx="3971925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43463" y="15748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9138" y="3797300"/>
            <a:ext cx="3971925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3463" y="3797300"/>
            <a:ext cx="3973512" cy="20701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350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574800"/>
            <a:ext cx="809783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9750"/>
            <a:ext cx="809783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Titelformat zu bearbeiten</a:t>
            </a:r>
          </a:p>
        </p:txBody>
      </p:sp>
      <p:sp>
        <p:nvSpPr>
          <p:cNvPr id="5437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343650"/>
            <a:ext cx="3819525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800"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1031" name="TextBox 9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460D3AA-C3A5-406B-AD9C-19B979D280F3}" type="slidenum">
              <a:rPr lang="en-US" sz="800"/>
              <a:pPr eaLnBrk="1" hangingPunct="1">
                <a:spcBef>
                  <a:spcPct val="0"/>
                </a:spcBef>
              </a:pPr>
              <a:t>‹#›</a:t>
            </a:fld>
            <a:endParaRPr lang="en-GB" sz="800"/>
          </a:p>
        </p:txBody>
      </p:sp>
      <p:pic>
        <p:nvPicPr>
          <p:cNvPr id="1032" name="Picture 8" descr="Logo_Leica_Geosystems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10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450E26-482C-4784-AB5B-D3F3C94C0785}" type="slidenum">
              <a:rPr lang="en-US" sz="800"/>
              <a:pPr eaLnBrk="1" hangingPunct="1">
                <a:spcBef>
                  <a:spcPct val="0"/>
                </a:spcBef>
              </a:pPr>
              <a:t>‹#›</a:t>
            </a:fld>
            <a:endParaRPr lang="en-GB" sz="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6000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7338" algn="l" rtl="0" eaLnBrk="1" fontAlgn="base" hangingPunct="1">
        <a:spcBef>
          <a:spcPct val="2000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571500" indent="-28098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857250" indent="-284163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146175" indent="-28733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16033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0605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5177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9749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574800"/>
            <a:ext cx="8097837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FF0040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rgbClr val="EE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endParaRPr lang="de-DE" sz="2400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39750"/>
            <a:ext cx="8097837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Titelformat zu bearbeiten</a:t>
            </a:r>
          </a:p>
        </p:txBody>
      </p:sp>
      <p:sp>
        <p:nvSpPr>
          <p:cNvPr id="54375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19200" y="6343650"/>
            <a:ext cx="3819525" cy="25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800">
                <a:cs typeface="+mn-cs"/>
              </a:defRPr>
            </a:lvl1pPr>
          </a:lstStyle>
          <a:p>
            <a:endParaRPr lang="en-GB">
              <a:solidFill>
                <a:srgbClr val="595959"/>
              </a:solidFill>
            </a:endParaRPr>
          </a:p>
        </p:txBody>
      </p:sp>
      <p:sp>
        <p:nvSpPr>
          <p:cNvPr id="1031" name="TextBox 9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460D3AA-C3A5-406B-AD9C-19B979D280F3}" type="slidenum">
              <a:rPr lang="en-US" sz="800">
                <a:solidFill>
                  <a:srgbClr val="595959"/>
                </a:solidFill>
              </a:rPr>
              <a:pPr eaLnBrk="1" hangingPunct="1">
                <a:spcBef>
                  <a:spcPct val="0"/>
                </a:spcBef>
              </a:pPr>
              <a:t>‹#›</a:t>
            </a:fld>
            <a:endParaRPr lang="en-GB" sz="800">
              <a:solidFill>
                <a:srgbClr val="595959"/>
              </a:solidFill>
            </a:endParaRPr>
          </a:p>
        </p:txBody>
      </p:sp>
      <p:pic>
        <p:nvPicPr>
          <p:cNvPr id="1032" name="Picture 8" descr="Logo_Leica_Geosystems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688" y="5969000"/>
            <a:ext cx="25415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10"/>
          <p:cNvSpPr txBox="1">
            <a:spLocks noChangeArrowheads="1"/>
          </p:cNvSpPr>
          <p:nvPr/>
        </p:nvSpPr>
        <p:spPr bwMode="auto">
          <a:xfrm>
            <a:off x="727075" y="6340475"/>
            <a:ext cx="466725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50000"/>
              </a:spcBef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450E26-482C-4784-AB5B-D3F3C94C0785}" type="slidenum">
              <a:rPr lang="en-US" sz="800">
                <a:solidFill>
                  <a:srgbClr val="595959"/>
                </a:solidFill>
              </a:rPr>
              <a:pPr eaLnBrk="1" hangingPunct="1">
                <a:spcBef>
                  <a:spcPct val="0"/>
                </a:spcBef>
              </a:pPr>
              <a:t>‹#›</a:t>
            </a:fld>
            <a:endParaRPr lang="en-GB" sz="80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64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E0033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60000"/>
        </a:spcAft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288925" indent="-287338" algn="l" rtl="0" eaLnBrk="1" fontAlgn="base" hangingPunct="1">
        <a:spcBef>
          <a:spcPct val="2000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571500" indent="-28098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857250" indent="-284163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1146175" indent="-287338" algn="l" rtl="0" eaLnBrk="1" fontAlgn="base" hangingPunct="1">
        <a:spcBef>
          <a:spcPct val="0"/>
        </a:spcBef>
        <a:spcAft>
          <a:spcPct val="60000"/>
        </a:spcAft>
        <a:buClr>
          <a:srgbClr val="EE0033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16033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0605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5177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974975" indent="-287338" algn="l" rtl="0" eaLnBrk="1" fontAlgn="base" hangingPunct="1">
        <a:spcBef>
          <a:spcPct val="0"/>
        </a:spcBef>
        <a:spcAft>
          <a:spcPct val="60000"/>
        </a:spcAft>
        <a:buClr>
          <a:schemeClr val="tx2"/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683568" y="6304904"/>
            <a:ext cx="216024" cy="29244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4869160"/>
            <a:ext cx="7632848" cy="99749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EE003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just"/>
            <a:r>
              <a:rPr lang="ru-RU" sz="2000" kern="0" dirty="0" smtClean="0">
                <a:solidFill>
                  <a:schemeClr val="accent6"/>
                </a:solidFill>
                <a:latin typeface="+mn-lt"/>
              </a:rPr>
              <a:t>Применение роботизированных тахеометры при проведении топографической съёмки. Автоматизация и сокращение трудовых ресурсов</a:t>
            </a:r>
            <a:r>
              <a:rPr lang="en-US" sz="2000" kern="0" dirty="0" smtClean="0">
                <a:solidFill>
                  <a:schemeClr val="accent6"/>
                </a:solidFill>
                <a:latin typeface="+mn-lt"/>
              </a:rPr>
              <a:t>. </a:t>
            </a:r>
            <a:r>
              <a:rPr lang="ru-RU" sz="2000" kern="0" dirty="0" smtClean="0">
                <a:solidFill>
                  <a:schemeClr val="accent6"/>
                </a:solidFill>
                <a:latin typeface="+mn-lt"/>
              </a:rPr>
              <a:t>Примеры проектов в РФ.</a:t>
            </a:r>
          </a:p>
        </p:txBody>
      </p:sp>
      <p:pic>
        <p:nvPicPr>
          <p:cNvPr id="3" name="Picture 2" descr="C:\Артём Р\Антонов П\Тренинг Hi-End\Takheometr-Leica-TS06plus-R500-5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328282" cy="346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Артём Р\Антонов П\Тренинг Hi-End\588680be93ea7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052" y="1268760"/>
            <a:ext cx="4333757" cy="346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нак запрета 4"/>
          <p:cNvSpPr/>
          <p:nvPr/>
        </p:nvSpPr>
        <p:spPr bwMode="auto">
          <a:xfrm>
            <a:off x="1876109" y="404664"/>
            <a:ext cx="576064" cy="519351"/>
          </a:xfrm>
          <a:prstGeom prst="noSmoking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6" name="Крест 5"/>
          <p:cNvSpPr/>
          <p:nvPr/>
        </p:nvSpPr>
        <p:spPr bwMode="auto">
          <a:xfrm>
            <a:off x="6683898" y="404664"/>
            <a:ext cx="576064" cy="576064"/>
          </a:xfrm>
          <a:prstGeom prst="plus">
            <a:avLst/>
          </a:prstGeom>
          <a:solidFill>
            <a:srgbClr val="00B050"/>
          </a:solidFill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Не равно 6"/>
          <p:cNvSpPr/>
          <p:nvPr/>
        </p:nvSpPr>
        <p:spPr bwMode="auto">
          <a:xfrm>
            <a:off x="4328282" y="534501"/>
            <a:ext cx="476770" cy="316389"/>
          </a:xfrm>
          <a:prstGeom prst="mathNotEqual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8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23080" y="260648"/>
            <a:ext cx="8097838" cy="49145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 kern="0" dirty="0" smtClean="0"/>
              <a:t>Проект «Изучение роста площади болот»</a:t>
            </a:r>
            <a:r>
              <a:rPr lang="en-US" altLang="ru-RU" sz="2000" kern="0" dirty="0" smtClean="0"/>
              <a:t/>
            </a:r>
            <a:br>
              <a:rPr lang="en-US" altLang="ru-RU" sz="2000" kern="0" dirty="0" smtClean="0"/>
            </a:br>
            <a:endParaRPr lang="ru-RU" altLang="ru-RU" sz="2000" kern="0" dirty="0" smtClean="0">
              <a:solidFill>
                <a:schemeClr val="bg2"/>
              </a:solidFill>
            </a:endParaRPr>
          </a:p>
        </p:txBody>
      </p:sp>
      <p:pic>
        <p:nvPicPr>
          <p:cNvPr id="3" name="Picture 23" descr="http://www.zwalls.ru/pic/201401/1600x900/zwalls.ru-415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2104"/>
            <a:ext cx="9143999" cy="5152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45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23080" y="260648"/>
            <a:ext cx="8097838" cy="49145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 kern="0" dirty="0" smtClean="0"/>
              <a:t>Проект «Изучение роста площади болот»</a:t>
            </a:r>
            <a:r>
              <a:rPr lang="en-US" altLang="ru-RU" sz="2000" kern="0" dirty="0" smtClean="0"/>
              <a:t/>
            </a:r>
            <a:br>
              <a:rPr lang="en-US" altLang="ru-RU" sz="2000" kern="0" dirty="0" smtClean="0"/>
            </a:br>
            <a:endParaRPr lang="ru-RU" altLang="ru-RU" sz="2000" kern="0" dirty="0" smtClean="0">
              <a:solidFill>
                <a:schemeClr val="bg2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298059" y="1163348"/>
            <a:ext cx="4822038" cy="499332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6000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87338" algn="l" rtl="0" eaLnBrk="1" fontAlgn="base" hangingPunct="1">
              <a:spcBef>
                <a:spcPct val="2000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2pPr>
            <a:lvl3pPr marL="571500" indent="-28098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857250" indent="-284163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11461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6033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0605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5177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9749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Эргономичность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Лазерный отвес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Безотражательный режим на 1 км</a:t>
            </a:r>
            <a:endParaRPr lang="en-US" altLang="ru-RU" sz="1600" kern="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Подгрузка векторного изображения </a:t>
            </a:r>
            <a:r>
              <a:rPr lang="en-US" altLang="ru-RU" sz="1600" kern="0" dirty="0" smtClean="0"/>
              <a:t>(*dxf)</a:t>
            </a:r>
            <a:endParaRPr lang="ru-RU" altLang="ru-RU" sz="1600" kern="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Подгрузка растрового изображения </a:t>
            </a:r>
            <a:r>
              <a:rPr lang="en-US" altLang="ru-RU" sz="1600" kern="0" dirty="0" smtClean="0"/>
              <a:t>(*jpeg)</a:t>
            </a:r>
            <a:endParaRPr lang="ru-RU" altLang="ru-RU" sz="1600" kern="0" dirty="0" smtClean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Ведение фото-абриса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Частичная отрисовка в поле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Программа «тахеометрический ход»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Программа «рассчёт площади»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Полевое кодирование</a:t>
            </a:r>
            <a:endParaRPr lang="ru-RU" altLang="ru-RU" sz="1600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</p:txBody>
      </p:sp>
      <p:pic>
        <p:nvPicPr>
          <p:cNvPr id="4109" name="Picture 13" descr="C:\Артём Р\Антонов П\Март 2016 Тренинг Hi-End\leicats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4029510" cy="360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87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23080" y="260648"/>
            <a:ext cx="8097838" cy="49145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EE0033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2000" kern="0" dirty="0" smtClean="0"/>
              <a:t>Проект «Изучение роста площади болот»</a:t>
            </a:r>
            <a:r>
              <a:rPr lang="en-US" altLang="ru-RU" sz="2000" kern="0" dirty="0" smtClean="0"/>
              <a:t/>
            </a:r>
            <a:br>
              <a:rPr lang="en-US" altLang="ru-RU" sz="2000" kern="0" dirty="0" smtClean="0"/>
            </a:br>
            <a:endParaRPr lang="ru-RU" altLang="ru-RU" sz="2000" kern="0" dirty="0" smtClean="0">
              <a:solidFill>
                <a:schemeClr val="bg2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298059" y="1196752"/>
            <a:ext cx="4822038" cy="499332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60000"/>
              </a:spcAft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925" indent="-287338" algn="l" rtl="0" eaLnBrk="1" fontAlgn="base" hangingPunct="1">
              <a:spcBef>
                <a:spcPct val="2000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2pPr>
            <a:lvl3pPr marL="571500" indent="-28098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857250" indent="-284163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11461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rgbClr val="EE0033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16033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0605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25177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2974975" indent="-287338" algn="l" rtl="0" eaLnBrk="1" fontAlgn="base" hangingPunct="1">
              <a:spcBef>
                <a:spcPct val="0"/>
              </a:spcBef>
              <a:spcAft>
                <a:spcPct val="600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Сокращение трудовых ресурсов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Экономия времени исполнения объекта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/>
              <a:t>Контроль сотрудников («поле-офис»)</a:t>
            </a:r>
            <a:endParaRPr lang="ru-RU" altLang="ru-RU" sz="1600" kern="0" dirty="0"/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Высокая информативность </a:t>
            </a: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отчётов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Надёжность измерений</a:t>
            </a:r>
            <a:endParaRPr lang="ru-RU" altLang="ru-RU" sz="1600" kern="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Вводное обучение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Техническая поддержка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Быстрый сервис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Наглядность результатов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ru-RU" altLang="ru-RU" sz="1600" kern="0" dirty="0" smtClean="0">
                <a:solidFill>
                  <a:schemeClr val="bg2">
                    <a:lumMod val="50000"/>
                  </a:schemeClr>
                </a:solidFill>
              </a:rPr>
              <a:t>Перспективы сложных объектов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600" kern="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ru-RU" altLang="ru-RU" sz="1600" kern="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  <a:p>
            <a:pPr marL="285750" indent="-285750">
              <a:buClr>
                <a:schemeClr val="tx2"/>
              </a:buClr>
              <a:buFont typeface="Arial" charset="0"/>
              <a:buChar char="•"/>
              <a:defRPr/>
            </a:pPr>
            <a:endParaRPr lang="ru-RU" altLang="ru-RU" kern="0" dirty="0" smtClean="0">
              <a:solidFill>
                <a:schemeClr val="bg2"/>
              </a:solidFill>
            </a:endParaRPr>
          </a:p>
        </p:txBody>
      </p:sp>
      <p:pic>
        <p:nvPicPr>
          <p:cNvPr id="5" name="Picture 2" descr="C:\Артём Р\Антонов П\Март 2016 Тренинг Hi-End\TRKJ_26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02" y="1340768"/>
            <a:ext cx="4349689" cy="395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4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683568" y="6304904"/>
            <a:ext cx="216024" cy="29244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ru-RU" smtClean="0">
              <a:solidFill>
                <a:srgbClr val="595959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3568" y="5621814"/>
            <a:ext cx="7632848" cy="108012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EE0033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SignaNormal-Book" pitchFamily="50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2000" kern="0" dirty="0" smtClean="0">
                <a:latin typeface="Arial"/>
              </a:rPr>
              <a:t>Благодарю за внимание!</a:t>
            </a:r>
            <a:endParaRPr lang="ru-RU" sz="2000" kern="0" dirty="0" smtClean="0">
              <a:solidFill>
                <a:srgbClr val="595959"/>
              </a:solidFill>
              <a:latin typeface="Arial"/>
            </a:endParaRPr>
          </a:p>
        </p:txBody>
      </p:sp>
      <p:pic>
        <p:nvPicPr>
          <p:cNvPr id="6" name="Picture 2" descr="C:\Users\osri\Desktop\Captivate icon logo 0315 CMY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660" y="4581128"/>
            <a:ext cx="786756" cy="96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Артём Р\Разное\Фото\Картинки\UAGW_20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78" y="685385"/>
            <a:ext cx="584922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31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~7548703">
  <a:themeElements>
    <a:clrScheme name="Leica">
      <a:dk1>
        <a:srgbClr val="595959"/>
      </a:dk1>
      <a:lt1>
        <a:srgbClr val="FFFFFF"/>
      </a:lt1>
      <a:dk2>
        <a:srgbClr val="C1E0FF"/>
      </a:dk2>
      <a:lt2>
        <a:srgbClr val="C0C0C0"/>
      </a:lt2>
      <a:accent1>
        <a:srgbClr val="AFA280"/>
      </a:accent1>
      <a:accent2>
        <a:srgbClr val="003366"/>
      </a:accent2>
      <a:accent3>
        <a:srgbClr val="595959"/>
      </a:accent3>
      <a:accent4>
        <a:srgbClr val="6BABC9"/>
      </a:accent4>
      <a:accent5>
        <a:srgbClr val="0086BC"/>
      </a:accent5>
      <a:accent6>
        <a:srgbClr val="EE0033"/>
      </a:accent6>
      <a:hlink>
        <a:srgbClr val="262626"/>
      </a:hlink>
      <a:folHlink>
        <a:srgbClr val="2F6680"/>
      </a:folHlink>
    </a:clrScheme>
    <a:fontScheme name="PowerPoint Template English with Pic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 Template English with Pictu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English with Pictur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~7548703">
  <a:themeElements>
    <a:clrScheme name="Leica">
      <a:dk1>
        <a:srgbClr val="595959"/>
      </a:dk1>
      <a:lt1>
        <a:srgbClr val="FFFFFF"/>
      </a:lt1>
      <a:dk2>
        <a:srgbClr val="C1E0FF"/>
      </a:dk2>
      <a:lt2>
        <a:srgbClr val="C0C0C0"/>
      </a:lt2>
      <a:accent1>
        <a:srgbClr val="AFA280"/>
      </a:accent1>
      <a:accent2>
        <a:srgbClr val="003366"/>
      </a:accent2>
      <a:accent3>
        <a:srgbClr val="595959"/>
      </a:accent3>
      <a:accent4>
        <a:srgbClr val="6BABC9"/>
      </a:accent4>
      <a:accent5>
        <a:srgbClr val="0086BC"/>
      </a:accent5>
      <a:accent6>
        <a:srgbClr val="EE0033"/>
      </a:accent6>
      <a:hlink>
        <a:srgbClr val="262626"/>
      </a:hlink>
      <a:folHlink>
        <a:srgbClr val="2F6680"/>
      </a:folHlink>
    </a:clrScheme>
    <a:fontScheme name="PowerPoint Template English with Pic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45720" rIns="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 Template English with Pictu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Template English with Pictur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Template English with Picture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~7548703</Template>
  <TotalTime>3997</TotalTime>
  <Words>110</Words>
  <Application>Microsoft Office PowerPoint</Application>
  <PresentationFormat>Экран (4:3)</PresentationFormat>
  <Paragraphs>36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~7548703</vt:lpstr>
      <vt:lpstr>1_~7548703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Leica Geosystems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Dirk Westenberger</dc:creator>
  <cp:lastModifiedBy>Artem Remizov</cp:lastModifiedBy>
  <cp:revision>920</cp:revision>
  <cp:lastPrinted>2015-06-15T08:01:20Z</cp:lastPrinted>
  <dcterms:created xsi:type="dcterms:W3CDTF">2013-07-29T08:08:00Z</dcterms:created>
  <dcterms:modified xsi:type="dcterms:W3CDTF">2016-03-10T07:18:19Z</dcterms:modified>
</cp:coreProperties>
</file>